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A77CA9E1-B286-4957-BEFF-E8B15965D5AC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0"/>
            <p14:sldId id="267"/>
            <p14:sldId id="268"/>
            <p14:sldId id="269"/>
          </p14:sldIdLst>
        </p14:section>
        <p14:section name="Untitled Section" id="{00C6DF6C-0CF5-4942-9F49-3570675519A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0700" y="2655767"/>
            <a:ext cx="744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070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B1DD-A3B7-4775-A3E1-177755C45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AF947-3885-4595-9DE6-C5481D747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7C313-07CA-4F00-989C-D4A62B52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CF6E-8217-4781-A179-C58485824CA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89D70-3361-489B-8BC7-CB1EDE48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3438E-13E9-4625-9214-1DAF5351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6D66-1B1E-40C8-951D-831B5D49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8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8733" y="2009533"/>
            <a:ext cx="733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28733" y="3380339"/>
            <a:ext cx="73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0906D66-1B1E-40C8-951D-831B5D49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8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922233" y="2171200"/>
            <a:ext cx="8347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4791200" y="1245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0906D66-1B1E-40C8-951D-831B5D49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7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0906D66-1B1E-40C8-951D-831B5D49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4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399333" y="1946200"/>
            <a:ext cx="45572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35633" y="1946200"/>
            <a:ext cx="45248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0906D66-1B1E-40C8-951D-831B5D49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8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424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670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7691668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0906D66-1B1E-40C8-951D-831B5D49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07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0906D66-1B1E-40C8-951D-831B5D49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9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139233" y="4960667"/>
            <a:ext cx="7913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0906D66-1B1E-40C8-951D-831B5D49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1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0906D66-1B1E-40C8-951D-831B5D49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3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D0906D66-1B1E-40C8-951D-831B5D49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41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PgEaPBSjLM&amp;list=PLSOgrsyzaoExWoaeLXFzAfUsDxWw9uzgW&amp;index=35&amp;t=0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9intHqlzhc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1345-8FC8-4034-8F17-2D2CD7B87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My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4F53-D3E7-4D7E-8BFA-C1F374516E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Rooms, objects, “there is/are”</a:t>
            </a:r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8AAA8ED7-262B-48BB-8F60-91F0C8E57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24" y="923756"/>
            <a:ext cx="1513751" cy="15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3DBCD2-C13A-4BD8-8AA8-5CB13CE07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008" y="1310326"/>
            <a:ext cx="9191134" cy="4034672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C90307-D4F5-4F00-BDBE-77536547E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032349"/>
              </p:ext>
            </p:extLst>
          </p:nvPr>
        </p:nvGraphicFramePr>
        <p:xfrm>
          <a:off x="1480008" y="1310326"/>
          <a:ext cx="9191133" cy="1448399"/>
        </p:xfrm>
        <a:graphic>
          <a:graphicData uri="http://schemas.openxmlformats.org/drawingml/2006/table">
            <a:tbl>
              <a:tblPr/>
              <a:tblGrid>
                <a:gridCol w="3063711">
                  <a:extLst>
                    <a:ext uri="{9D8B030D-6E8A-4147-A177-3AD203B41FA5}">
                      <a16:colId xmlns:a16="http://schemas.microsoft.com/office/drawing/2014/main" val="1590984119"/>
                    </a:ext>
                  </a:extLst>
                </a:gridCol>
                <a:gridCol w="3063711">
                  <a:extLst>
                    <a:ext uri="{9D8B030D-6E8A-4147-A177-3AD203B41FA5}">
                      <a16:colId xmlns:a16="http://schemas.microsoft.com/office/drawing/2014/main" val="3802155268"/>
                    </a:ext>
                  </a:extLst>
                </a:gridCol>
                <a:gridCol w="3063711">
                  <a:extLst>
                    <a:ext uri="{9D8B030D-6E8A-4147-A177-3AD203B41FA5}">
                      <a16:colId xmlns:a16="http://schemas.microsoft.com/office/drawing/2014/main" val="4082693112"/>
                    </a:ext>
                  </a:extLst>
                </a:gridCol>
              </a:tblGrid>
              <a:tr h="1448399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dirty="0">
                          <a:effectLst/>
                          <a:latin typeface="inherit"/>
                        </a:rPr>
                        <a:t>There is(1 thing)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a book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an apple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There is </a:t>
                      </a:r>
                      <a:r>
                        <a:rPr lang="en-GB" b="1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 book</a:t>
                      </a:r>
                      <a:r>
                        <a:rPr lang="en-GB" b="0" dirty="0">
                          <a:effectLst/>
                          <a:latin typeface="inherit"/>
                        </a:rPr>
                        <a:t> on the table.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There is</a:t>
                      </a:r>
                      <a:r>
                        <a:rPr lang="en-GB" b="1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 an apple</a:t>
                      </a:r>
                      <a:r>
                        <a:rPr lang="en-GB" b="0" dirty="0">
                          <a:effectLst/>
                          <a:latin typeface="inherit"/>
                        </a:rPr>
                        <a:t> on the table.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62677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975A57-4A95-496C-8C7C-CF4B12C2A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50927"/>
              </p:ext>
            </p:extLst>
          </p:nvPr>
        </p:nvGraphicFramePr>
        <p:xfrm>
          <a:off x="1480008" y="3398102"/>
          <a:ext cx="9191133" cy="1214374"/>
        </p:xfrm>
        <a:graphic>
          <a:graphicData uri="http://schemas.openxmlformats.org/drawingml/2006/table">
            <a:tbl>
              <a:tblPr/>
              <a:tblGrid>
                <a:gridCol w="3063711">
                  <a:extLst>
                    <a:ext uri="{9D8B030D-6E8A-4147-A177-3AD203B41FA5}">
                      <a16:colId xmlns:a16="http://schemas.microsoft.com/office/drawing/2014/main" val="2793470258"/>
                    </a:ext>
                  </a:extLst>
                </a:gridCol>
                <a:gridCol w="3063711">
                  <a:extLst>
                    <a:ext uri="{9D8B030D-6E8A-4147-A177-3AD203B41FA5}">
                      <a16:colId xmlns:a16="http://schemas.microsoft.com/office/drawing/2014/main" val="1401987993"/>
                    </a:ext>
                  </a:extLst>
                </a:gridCol>
                <a:gridCol w="3063711">
                  <a:extLst>
                    <a:ext uri="{9D8B030D-6E8A-4147-A177-3AD203B41FA5}">
                      <a16:colId xmlns:a16="http://schemas.microsoft.com/office/drawing/2014/main" val="2658108646"/>
                    </a:ext>
                  </a:extLst>
                </a:gridCol>
              </a:tblGrid>
              <a:tr h="1183832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dirty="0">
                          <a:effectLst/>
                          <a:latin typeface="inherit"/>
                        </a:rPr>
                        <a:t>There are(2+ things)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2 books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apples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There are </a:t>
                      </a:r>
                      <a:r>
                        <a:rPr lang="en-GB" b="1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2 books</a:t>
                      </a:r>
                      <a:r>
                        <a:rPr lang="en-GB" b="0" dirty="0">
                          <a:effectLst/>
                          <a:latin typeface="inherit"/>
                        </a:rPr>
                        <a:t> on the table.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There are </a:t>
                      </a:r>
                      <a:r>
                        <a:rPr lang="en-GB" b="1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apples </a:t>
                      </a:r>
                      <a:r>
                        <a:rPr lang="en-GB" b="0" dirty="0">
                          <a:effectLst/>
                          <a:latin typeface="inherit"/>
                        </a:rPr>
                        <a:t>on the table.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7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AE01287-126B-49A5-89BA-28DF09AAB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911" y="1131216"/>
            <a:ext cx="9700182" cy="4506013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52F25D-4FC9-472A-8DAE-47BF086BD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11277"/>
              </p:ext>
            </p:extLst>
          </p:nvPr>
        </p:nvGraphicFramePr>
        <p:xfrm>
          <a:off x="1256907" y="1131216"/>
          <a:ext cx="9700182" cy="716438"/>
        </p:xfrm>
        <a:graphic>
          <a:graphicData uri="http://schemas.openxmlformats.org/drawingml/2006/table">
            <a:tbl>
              <a:tblPr/>
              <a:tblGrid>
                <a:gridCol w="3233394">
                  <a:extLst>
                    <a:ext uri="{9D8B030D-6E8A-4147-A177-3AD203B41FA5}">
                      <a16:colId xmlns:a16="http://schemas.microsoft.com/office/drawing/2014/main" val="4081578875"/>
                    </a:ext>
                  </a:extLst>
                </a:gridCol>
                <a:gridCol w="3233394">
                  <a:extLst>
                    <a:ext uri="{9D8B030D-6E8A-4147-A177-3AD203B41FA5}">
                      <a16:colId xmlns:a16="http://schemas.microsoft.com/office/drawing/2014/main" val="146494104"/>
                    </a:ext>
                  </a:extLst>
                </a:gridCol>
                <a:gridCol w="3233394">
                  <a:extLst>
                    <a:ext uri="{9D8B030D-6E8A-4147-A177-3AD203B41FA5}">
                      <a16:colId xmlns:a16="http://schemas.microsoft.com/office/drawing/2014/main" val="754957287"/>
                    </a:ext>
                  </a:extLst>
                </a:gridCol>
              </a:tblGrid>
              <a:tr h="716438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dirty="0">
                          <a:effectLst/>
                          <a:latin typeface="inherit"/>
                        </a:rPr>
                        <a:t>Is there(1 thing)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>
                          <a:effectLst/>
                          <a:latin typeface="inherit"/>
                        </a:rPr>
                        <a:t>a book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Is there </a:t>
                      </a:r>
                      <a:r>
                        <a:rPr lang="en-GB" b="1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 book</a:t>
                      </a:r>
                      <a:r>
                        <a:rPr lang="en-GB" b="0" dirty="0">
                          <a:effectLst/>
                          <a:latin typeface="inherit"/>
                        </a:rPr>
                        <a:t> on the table?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43623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4773B3-00CE-4A49-9936-54C0EE4FE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87678"/>
              </p:ext>
            </p:extLst>
          </p:nvPr>
        </p:nvGraphicFramePr>
        <p:xfrm>
          <a:off x="1256907" y="2812610"/>
          <a:ext cx="9678186" cy="716438"/>
        </p:xfrm>
        <a:graphic>
          <a:graphicData uri="http://schemas.openxmlformats.org/drawingml/2006/table">
            <a:tbl>
              <a:tblPr/>
              <a:tblGrid>
                <a:gridCol w="3226062">
                  <a:extLst>
                    <a:ext uri="{9D8B030D-6E8A-4147-A177-3AD203B41FA5}">
                      <a16:colId xmlns:a16="http://schemas.microsoft.com/office/drawing/2014/main" val="4195518966"/>
                    </a:ext>
                  </a:extLst>
                </a:gridCol>
                <a:gridCol w="3226062">
                  <a:extLst>
                    <a:ext uri="{9D8B030D-6E8A-4147-A177-3AD203B41FA5}">
                      <a16:colId xmlns:a16="http://schemas.microsoft.com/office/drawing/2014/main" val="3281302276"/>
                    </a:ext>
                  </a:extLst>
                </a:gridCol>
                <a:gridCol w="3226062">
                  <a:extLst>
                    <a:ext uri="{9D8B030D-6E8A-4147-A177-3AD203B41FA5}">
                      <a16:colId xmlns:a16="http://schemas.microsoft.com/office/drawing/2014/main" val="1882857054"/>
                    </a:ext>
                  </a:extLst>
                </a:gridCol>
              </a:tblGrid>
              <a:tr h="716438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>
                          <a:effectLst/>
                          <a:latin typeface="inherit"/>
                        </a:rPr>
                        <a:t>Are there (2+ things)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apples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effectLst/>
                          <a:latin typeface="inherit"/>
                        </a:rPr>
                        <a:t>Are there </a:t>
                      </a:r>
                      <a:r>
                        <a:rPr lang="en-GB" b="1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apples </a:t>
                      </a:r>
                      <a:r>
                        <a:rPr lang="en-GB" b="0" dirty="0">
                          <a:effectLst/>
                          <a:latin typeface="inherit"/>
                        </a:rPr>
                        <a:t>on the table?</a:t>
                      </a:r>
                    </a:p>
                  </a:txBody>
                  <a:tcPr marL="76200" marR="76200" marT="38100" marB="3810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34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57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F5E0-1CF3-43B0-8164-100C6FDF7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733" y="811048"/>
            <a:ext cx="7334400" cy="1046400"/>
          </a:xfrm>
        </p:spPr>
        <p:txBody>
          <a:bodyPr/>
          <a:lstStyle/>
          <a:p>
            <a:r>
              <a:rPr lang="en-GB" dirty="0"/>
              <a:t>Extra explanation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318BF-9A6B-4E02-94E1-11E94CC78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2784" y="2414726"/>
            <a:ext cx="7570349" cy="3329125"/>
          </a:xfrm>
        </p:spPr>
        <p:txBody>
          <a:bodyPr/>
          <a:lstStyle/>
          <a:p>
            <a:r>
              <a:rPr lang="en-GB" dirty="0"/>
              <a:t>Dear student, watch this video </a:t>
            </a:r>
            <a:r>
              <a:rPr lang="en-GB" dirty="0">
                <a:hlinkClick r:id="rId2"/>
              </a:rPr>
              <a:t>https://www.youtube.com/watch?v=qPgEaPBSjLM&amp;list=PLSOgrsyzaoExWoaeLXFzAfUsDxWw9uzgW&amp;index=35&amp;t=0s</a:t>
            </a:r>
            <a:r>
              <a:rPr lang="en-GB" dirty="0"/>
              <a:t> for a more detailed explanation of there is/there are!</a:t>
            </a:r>
          </a:p>
        </p:txBody>
      </p:sp>
    </p:spTree>
    <p:extLst>
      <p:ext uri="{BB962C8B-B14F-4D97-AF65-F5344CB8AC3E}">
        <p14:creationId xmlns:p14="http://schemas.microsoft.com/office/powerpoint/2010/main" val="419440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7528-3F88-4A9B-9E9C-9D6303EAF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623" y="1132840"/>
            <a:ext cx="7334400" cy="1546400"/>
          </a:xfrm>
        </p:spPr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399FA-92D2-4E48-880A-EAC9AC5E0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715" y="3380338"/>
            <a:ext cx="8245418" cy="1546399"/>
          </a:xfrm>
        </p:spPr>
        <p:txBody>
          <a:bodyPr/>
          <a:lstStyle/>
          <a:p>
            <a:pPr algn="just"/>
            <a:r>
              <a:rPr lang="en-GB" dirty="0"/>
              <a:t>Describe your home (what rooms you have got, what objects there are in the rooms). Do it in your notebook.</a:t>
            </a:r>
          </a:p>
          <a:p>
            <a:pPr algn="just"/>
            <a:r>
              <a:rPr lang="bs-Cyrl-BA" dirty="0"/>
              <a:t>(Опиши свој дом; које собе имаш и шта се у њима налази. Домаћи уради у свесци.)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59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74E1-384E-4F5B-8D30-8F2EF1E81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623" y="831183"/>
            <a:ext cx="7334400" cy="1025897"/>
          </a:xfrm>
        </p:spPr>
        <p:txBody>
          <a:bodyPr/>
          <a:lstStyle/>
          <a:p>
            <a:r>
              <a:rPr lang="bs-Cyrl-BA" dirty="0"/>
              <a:t>Е</a:t>
            </a:r>
            <a:r>
              <a:rPr lang="en-GB" dirty="0" err="1"/>
              <a:t>xample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3272C-7920-4CF1-9D86-2A341E89F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20" y="1881154"/>
            <a:ext cx="4890416" cy="35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6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2110-279B-4E3B-A38C-2E382389F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318" y="1019719"/>
            <a:ext cx="7334400" cy="2722722"/>
          </a:xfrm>
        </p:spPr>
        <p:txBody>
          <a:bodyPr/>
          <a:lstStyle/>
          <a:p>
            <a:r>
              <a:rPr lang="en-GB" dirty="0"/>
              <a:t>Stay safe! </a:t>
            </a:r>
          </a:p>
        </p:txBody>
      </p:sp>
    </p:spTree>
    <p:extLst>
      <p:ext uri="{BB962C8B-B14F-4D97-AF65-F5344CB8AC3E}">
        <p14:creationId xmlns:p14="http://schemas.microsoft.com/office/powerpoint/2010/main" val="159078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125D-D3B5-49B3-9CA8-E2435A7A9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Vocabulary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9E6C8-B0AC-4E51-A10C-F6DE9B14CF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Dear student, please go to this </a:t>
            </a:r>
            <a:r>
              <a:rPr lang="en-GB" dirty="0" err="1"/>
              <a:t>Youtube</a:t>
            </a:r>
            <a:r>
              <a:rPr lang="en-GB" dirty="0"/>
              <a:t> video: </a:t>
            </a:r>
            <a:r>
              <a:rPr lang="en-GB" dirty="0">
                <a:hlinkClick r:id="rId2"/>
              </a:rPr>
              <a:t>https://www.youtube.com/watch?v=R9intHqlzhc</a:t>
            </a:r>
            <a:r>
              <a:rPr lang="en-GB" dirty="0"/>
              <a:t> </a:t>
            </a:r>
          </a:p>
          <a:p>
            <a:r>
              <a:rPr lang="en-GB" dirty="0"/>
              <a:t>and learn the new words! You can do it!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29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EC59-EC1C-407E-A56A-EA9C9F5C7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8188"/>
          </a:xfrm>
        </p:spPr>
        <p:txBody>
          <a:bodyPr/>
          <a:lstStyle/>
          <a:p>
            <a:r>
              <a:rPr lang="en-GB" dirty="0"/>
              <a:t>Vocabulary exercise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F904F-E22A-4010-BAC7-3D681D5EB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3212"/>
            <a:ext cx="9144000" cy="1644587"/>
          </a:xfrm>
        </p:spPr>
        <p:txBody>
          <a:bodyPr/>
          <a:lstStyle/>
          <a:p>
            <a:pPr algn="l"/>
            <a:r>
              <a:rPr lang="en-GB" dirty="0"/>
              <a:t>What do you see? Write your answer in your English notebook. Every sentence should start with: “This is a/an ____________”.</a:t>
            </a:r>
          </a:p>
          <a:p>
            <a:pPr algn="l"/>
            <a:r>
              <a:rPr lang="en-GB" dirty="0"/>
              <a:t>For example: “This is </a:t>
            </a:r>
            <a:r>
              <a:rPr lang="en-GB" dirty="0">
                <a:solidFill>
                  <a:srgbClr val="FF0000"/>
                </a:solidFill>
              </a:rPr>
              <a:t>a toilet. </a:t>
            </a:r>
          </a:p>
        </p:txBody>
      </p:sp>
    </p:spTree>
    <p:extLst>
      <p:ext uri="{BB962C8B-B14F-4D97-AF65-F5344CB8AC3E}">
        <p14:creationId xmlns:p14="http://schemas.microsoft.com/office/powerpoint/2010/main" val="165237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9DAFA0-7DB7-4B03-A14B-85DB6D211419}"/>
              </a:ext>
            </a:extLst>
          </p:cNvPr>
          <p:cNvSpPr txBox="1"/>
          <p:nvPr/>
        </p:nvSpPr>
        <p:spPr>
          <a:xfrm>
            <a:off x="6835806" y="209513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8022B5-9009-46E8-ACE5-E49B7C4BC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7441" y="2095130"/>
            <a:ext cx="2570084" cy="2570084"/>
          </a:xfrm>
          <a:prstGeom prst="rect">
            <a:avLst/>
          </a:prstGeom>
        </p:spPr>
      </p:pic>
      <p:pic>
        <p:nvPicPr>
          <p:cNvPr id="16" name="Picture 15" descr="The roof of a building&#10;&#10;Description automatically generated">
            <a:extLst>
              <a:ext uri="{FF2B5EF4-FFF2-40B4-BE49-F238E27FC236}">
                <a16:creationId xmlns:a16="http://schemas.microsoft.com/office/drawing/2014/main" id="{31D5DC62-35FB-4EB7-9659-3D3EEB7E1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75" y="2158163"/>
            <a:ext cx="2749959" cy="2142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C6D0E8-DB9E-4F95-9E71-D572CE034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0533" y="2339872"/>
            <a:ext cx="3150934" cy="196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, drawing&#10;&#10;Description automatically generated">
            <a:extLst>
              <a:ext uri="{FF2B5EF4-FFF2-40B4-BE49-F238E27FC236}">
                <a16:creationId xmlns:a16="http://schemas.microsoft.com/office/drawing/2014/main" id="{FB22E270-890A-4C31-9CA6-337ECEE18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18" y="1953087"/>
            <a:ext cx="2675878" cy="2675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6F686-7106-4FD5-8367-3E44F7D1A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00" y="2166151"/>
            <a:ext cx="2551871" cy="231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28EE6-9204-4BDF-A6DE-0D689C6C0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75" y="1807651"/>
            <a:ext cx="2821314" cy="28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97CFE-BEDC-4DC9-84EF-78E2D253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45" y="1555422"/>
            <a:ext cx="2763659" cy="2954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A9EE2-E3F6-48FD-AC13-1897EC1D4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52" y="1791092"/>
            <a:ext cx="2130654" cy="2840872"/>
          </a:xfrm>
          <a:prstGeom prst="rect">
            <a:avLst/>
          </a:prstGeom>
        </p:spPr>
      </p:pic>
      <p:pic>
        <p:nvPicPr>
          <p:cNvPr id="7" name="Picture 6" descr="A living room&#10;&#10;Description automatically generated">
            <a:extLst>
              <a:ext uri="{FF2B5EF4-FFF2-40B4-BE49-F238E27FC236}">
                <a16:creationId xmlns:a16="http://schemas.microsoft.com/office/drawing/2014/main" id="{B7059BB1-B49D-44EC-A383-5C321AFEA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57" y="2090299"/>
            <a:ext cx="3759724" cy="24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172B1-1301-4CF7-A9D7-B7D5DB53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35" y="1018096"/>
            <a:ext cx="3085457" cy="3771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399708-5EE8-423B-95F0-CF70FBFBE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8381" y="1470582"/>
            <a:ext cx="4786952" cy="36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B089-1784-4089-9A74-21579063A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There is / There 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F4509-3DF4-469D-8DA3-D42225CAC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Cyrl-BA" dirty="0"/>
              <a:t>У којим ситуацијама користимо ове две фразе?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6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411-BDA4-4EAE-BA11-9232BC15D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There is / There are </a:t>
            </a:r>
            <a:r>
              <a:rPr lang="bs-Cyrl-BA" dirty="0"/>
              <a:t>користимо</a:t>
            </a:r>
            <a:r>
              <a:rPr lang="en-GB" dirty="0"/>
              <a:t>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1DE10-07AF-4FB7-B21B-A4C9B0584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733" y="3380338"/>
            <a:ext cx="7334400" cy="1546399"/>
          </a:xfrm>
        </p:spPr>
        <p:txBody>
          <a:bodyPr/>
          <a:lstStyle/>
          <a:p>
            <a:r>
              <a:rPr lang="en-GB" dirty="0"/>
              <a:t>…</a:t>
            </a:r>
            <a:r>
              <a:rPr lang="bs-Cyrl-BA" dirty="0"/>
              <a:t>када желимо да кажемо да се нешто негде налази. </a:t>
            </a:r>
          </a:p>
          <a:p>
            <a:r>
              <a:rPr lang="bs-Cyrl-BA" dirty="0"/>
              <a:t>Нпр: </a:t>
            </a:r>
            <a:r>
              <a:rPr lang="en-GB" dirty="0">
                <a:solidFill>
                  <a:srgbClr val="FF0000"/>
                </a:solidFill>
              </a:rPr>
              <a:t>There is </a:t>
            </a:r>
            <a:r>
              <a:rPr lang="en-GB" dirty="0"/>
              <a:t>a sink in the bathroom. (</a:t>
            </a:r>
            <a:r>
              <a:rPr lang="bs-Cyrl-BA" dirty="0"/>
              <a:t>У купатилу </a:t>
            </a:r>
            <a:r>
              <a:rPr lang="bs-Cyrl-BA" dirty="0">
                <a:solidFill>
                  <a:srgbClr val="FF0000"/>
                </a:solidFill>
              </a:rPr>
              <a:t>се налази </a:t>
            </a:r>
            <a:r>
              <a:rPr lang="bs-Cyrl-BA" dirty="0">
                <a:solidFill>
                  <a:schemeClr val="bg2"/>
                </a:solidFill>
              </a:rPr>
              <a:t>лавабо.)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705484"/>
      </p:ext>
    </p:extLst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Seyton · SlidesCarnival</Template>
  <TotalTime>151</TotalTime>
  <Words>264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inherit</vt:lpstr>
      <vt:lpstr>Patrick Hand SC</vt:lpstr>
      <vt:lpstr>Sniglet</vt:lpstr>
      <vt:lpstr>Seyton template</vt:lpstr>
      <vt:lpstr>My House</vt:lpstr>
      <vt:lpstr>Vocabulary </vt:lpstr>
      <vt:lpstr>Vocabulary exercise</vt:lpstr>
      <vt:lpstr>PowerPoint Presentation</vt:lpstr>
      <vt:lpstr>PowerPoint Presentation</vt:lpstr>
      <vt:lpstr>PowerPoint Presentation</vt:lpstr>
      <vt:lpstr>PowerPoint Presentation</vt:lpstr>
      <vt:lpstr>There is / There are</vt:lpstr>
      <vt:lpstr>There is / There are користимо…</vt:lpstr>
      <vt:lpstr>PowerPoint Presentation</vt:lpstr>
      <vt:lpstr>PowerPoint Presentation</vt:lpstr>
      <vt:lpstr>Extra explanation</vt:lpstr>
      <vt:lpstr>Homework</vt:lpstr>
      <vt:lpstr>Еxample </vt:lpstr>
      <vt:lpstr>Stay safe!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House</dc:title>
  <dc:creator>m52215</dc:creator>
  <cp:lastModifiedBy>m52215</cp:lastModifiedBy>
  <cp:revision>8</cp:revision>
  <dcterms:created xsi:type="dcterms:W3CDTF">2020-03-24T10:55:30Z</dcterms:created>
  <dcterms:modified xsi:type="dcterms:W3CDTF">2020-04-05T13:19:42Z</dcterms:modified>
</cp:coreProperties>
</file>